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28" autoAdjust="0"/>
  </p:normalViewPr>
  <p:slideViewPr>
    <p:cSldViewPr snapToGrid="0" snapToObjects="1">
      <p:cViewPr>
        <p:scale>
          <a:sx n="110" d="100"/>
          <a:sy n="110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D7993-F9C8-475A-A000-F4A7A81332C0}" type="datetimeFigureOut">
              <a:rPr lang="en-US" smtClean="0"/>
              <a:t>5/29/14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44610-78DD-4D04-A9E4-C3D69CFA6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75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Title: </a:t>
            </a:r>
            <a:r>
              <a:rPr lang="en-US" sz="1200" dirty="0" smtClean="0"/>
              <a:t>: the origins, heart, and engine of Christian inspiration, identity, and mission</a:t>
            </a:r>
          </a:p>
          <a:p>
            <a:endParaRPr lang="en-US" sz="1200" dirty="0" smtClean="0"/>
          </a:p>
          <a:p>
            <a:pPr marL="514350" lvl="0" indent="-514350"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1200" dirty="0" smtClean="0"/>
              <a:t>Its role in catalyzing the church as the people of God, the body of Christ, &amp; the (organic) fellowship of the HS (Acts 2:1-4)</a:t>
            </a:r>
          </a:p>
          <a:p>
            <a:pPr marL="514350" lvl="0" indent="-514350"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1200" dirty="0" smtClean="0"/>
              <a:t>Its establishment of the synergistic role that we play as initiated by the HS (2:4)</a:t>
            </a:r>
          </a:p>
          <a:p>
            <a:pPr marL="514350" lvl="0" indent="-514350"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1200" dirty="0" smtClean="0"/>
              <a:t>Its crucial role precipitating, through the Spirit, the prolepsis of the reign of God (Matt. 13) from Jerusalem thru to the ends of the earth (Acts 1:8)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C43DC-064A-4D00-A053-EA8480FF669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98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Acts 2:5-13 – The Interruption of the pluralism and heterogeneity of the Spirit</a:t>
            </a:r>
          </a:p>
          <a:p>
            <a:endParaRPr lang="en-US" sz="1200" dirty="0" smtClean="0"/>
          </a:p>
          <a:p>
            <a:pPr marL="514350" lvl="0" indent="-514350">
              <a:spcAft>
                <a:spcPts val="1200"/>
              </a:spcAft>
              <a:buClr>
                <a:schemeClr val="tx1"/>
              </a:buClr>
            </a:pPr>
            <a:r>
              <a:rPr lang="en-US" sz="1200" dirty="0" smtClean="0"/>
              <a:t>Many tongues, many cultures, many perspectives</a:t>
            </a:r>
          </a:p>
          <a:p>
            <a:pPr marL="514350" lvl="0" indent="-514350">
              <a:spcAft>
                <a:spcPts val="1200"/>
              </a:spcAft>
              <a:buClr>
                <a:schemeClr val="tx1"/>
              </a:buClr>
            </a:pPr>
            <a:r>
              <a:rPr lang="en-US" sz="1200" dirty="0" smtClean="0"/>
              <a:t>Dissonance &amp; incoherence for some, if not many or all (2:13)!</a:t>
            </a:r>
          </a:p>
          <a:p>
            <a:pPr marL="514350" lvl="0" indent="-514350">
              <a:spcAft>
                <a:spcPts val="1200"/>
              </a:spcAft>
              <a:buClr>
                <a:schemeClr val="tx1"/>
              </a:buClr>
            </a:pPr>
            <a:r>
              <a:rPr lang="en-US" sz="1200" dirty="0" smtClean="0"/>
              <a:t>But what does this mean (2:12) – that remains the question</a:t>
            </a:r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C43DC-064A-4D00-A053-EA8480FF669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01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Acts 2:17-18 – The interruptions of the Spirit on the status quo – not “us” but “all flesh”</a:t>
            </a:r>
          </a:p>
          <a:p>
            <a:endParaRPr lang="en-US" sz="1200" dirty="0" smtClean="0"/>
          </a:p>
          <a:p>
            <a:pPr marL="514350" lvl="0" indent="-514350">
              <a:spcAft>
                <a:spcPts val="1200"/>
              </a:spcAft>
              <a:buClr>
                <a:schemeClr val="tx1"/>
              </a:buClr>
            </a:pPr>
            <a:r>
              <a:rPr lang="en-US" sz="1200" dirty="0" smtClean="0"/>
              <a:t>Sons &amp; daughters in a patriarchal world</a:t>
            </a:r>
          </a:p>
          <a:p>
            <a:pPr marL="514350" lvl="0" indent="-514350">
              <a:spcAft>
                <a:spcPts val="1200"/>
              </a:spcAft>
              <a:buClr>
                <a:schemeClr val="tx1"/>
              </a:buClr>
            </a:pPr>
            <a:r>
              <a:rPr lang="en-US" sz="1200" dirty="0" smtClean="0"/>
              <a:t>Young &amp; old in a gerontocratic society v. one that prizes youth</a:t>
            </a:r>
          </a:p>
          <a:p>
            <a:pPr marL="514350" lvl="0" indent="-514350">
              <a:spcAft>
                <a:spcPts val="1200"/>
              </a:spcAft>
              <a:buClr>
                <a:schemeClr val="tx1"/>
              </a:buClr>
            </a:pPr>
            <a:r>
              <a:rPr lang="en-US" sz="1200" dirty="0" smtClean="0"/>
              <a:t>Slave &amp; free in a class-stratified world!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C43DC-064A-4D00-A053-EA8480FF669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92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lvl="0" indent="-514350">
              <a:spcAft>
                <a:spcPts val="1200"/>
              </a:spcAft>
              <a:buClr>
                <a:schemeClr val="tx1"/>
              </a:buClr>
            </a:pPr>
            <a:r>
              <a:rPr lang="en-US" sz="1200" dirty="0" smtClean="0"/>
              <a:t>V. 24 – the HS &amp; the raising of Christ from the dead (1 Pet. 3:18 &amp; other texts)</a:t>
            </a:r>
          </a:p>
          <a:p>
            <a:pPr marL="514350" lvl="0" indent="-514350">
              <a:spcAft>
                <a:spcPts val="1200"/>
              </a:spcAft>
              <a:buClr>
                <a:schemeClr val="tx1"/>
              </a:buClr>
            </a:pPr>
            <a:r>
              <a:rPr lang="en-US" sz="1200" dirty="0" smtClean="0"/>
              <a:t>V. 22 – the HS &amp; the accrediting of the “man from Nazareth” through miracles, wonders, signs (cf. Luke 4:16ff)</a:t>
            </a:r>
          </a:p>
          <a:p>
            <a:pPr marL="514350" lvl="0" indent="-514350">
              <a:spcAft>
                <a:spcPts val="1200"/>
              </a:spcAft>
              <a:buClr>
                <a:schemeClr val="tx1"/>
              </a:buClr>
            </a:pPr>
            <a:r>
              <a:rPr lang="en-US" sz="1200" dirty="0" smtClean="0"/>
              <a:t>Not any Spirit but the Spirit of Christ &amp; his word, actions, deeds, and heralding of the reign of God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C43DC-064A-4D00-A053-EA8480FF669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60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lvl="0" indent="-514350">
              <a:spcAft>
                <a:spcPts val="1200"/>
              </a:spcAft>
              <a:buClr>
                <a:schemeClr val="tx1"/>
              </a:buClr>
            </a:pPr>
            <a:r>
              <a:rPr lang="en-US" sz="1200" dirty="0" smtClean="0"/>
              <a:t>The Spirit of prophecy interrupting chronological, historical, and normal time</a:t>
            </a:r>
          </a:p>
          <a:p>
            <a:pPr marL="514350" lvl="0" indent="-514350">
              <a:spcAft>
                <a:spcPts val="1200"/>
              </a:spcAft>
              <a:buClr>
                <a:schemeClr val="tx1"/>
              </a:buClr>
            </a:pPr>
            <a:r>
              <a:rPr lang="en-US" sz="1200" dirty="0" smtClean="0"/>
              <a:t>The Spirit of David anticipating the Spirit of Christ</a:t>
            </a:r>
          </a:p>
          <a:p>
            <a:pPr marL="514350" lvl="0" indent="-514350">
              <a:spcAft>
                <a:spcPts val="1200"/>
              </a:spcAft>
              <a:buClr>
                <a:schemeClr val="tx1"/>
              </a:buClr>
            </a:pPr>
            <a:r>
              <a:rPr lang="en-US" sz="1200" dirty="0" smtClean="0"/>
              <a:t>The Spirit of ancient Israel in all of its hopes fulfilled in the Spirit-anointed man from Nazareth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C43DC-064A-4D00-A053-EA8480FF669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81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lvl="0" indent="-514350">
              <a:spcAft>
                <a:spcPts val="1200"/>
              </a:spcAft>
              <a:buClr>
                <a:schemeClr val="tx1"/>
              </a:buClr>
            </a:pPr>
            <a:r>
              <a:rPr lang="en-US" sz="1200" dirty="0" smtClean="0"/>
              <a:t>Our witness (v. 32) is to the living Christ (cf. 4:33) – this is no mere head knowledge but witness born out of transformative encounters with the living Christ</a:t>
            </a:r>
          </a:p>
          <a:p>
            <a:pPr marL="514350" lvl="0" indent="-514350">
              <a:spcAft>
                <a:spcPts val="1200"/>
              </a:spcAft>
              <a:buClr>
                <a:schemeClr val="tx1"/>
              </a:buClr>
            </a:pPr>
            <a:r>
              <a:rPr lang="en-US" sz="1200" dirty="0" smtClean="0"/>
              <a:t>The Spirit poured out on all is given by the risen Christ (v. 33)</a:t>
            </a:r>
          </a:p>
          <a:p>
            <a:pPr marL="514350" lvl="0" indent="-514350">
              <a:spcAft>
                <a:spcPts val="1200"/>
              </a:spcAft>
              <a:buClr>
                <a:schemeClr val="tx1"/>
              </a:buClr>
            </a:pPr>
            <a:r>
              <a:rPr lang="en-US" sz="1200" dirty="0" smtClean="0"/>
              <a:t>Christ is who he is as the recipient of the Spirit (v. 36)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C43DC-064A-4D00-A053-EA8480FF669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32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lvl="0" indent="-514350">
              <a:spcAft>
                <a:spcPts val="1200"/>
              </a:spcAft>
              <a:buClr>
                <a:schemeClr val="tx1"/>
              </a:buClr>
            </a:pPr>
            <a:r>
              <a:rPr lang="en-US" sz="1200" dirty="0" smtClean="0"/>
              <a:t>Calling for repentance to every heart which brings interruption (forgiveness, healing &amp; the HS)</a:t>
            </a:r>
          </a:p>
          <a:p>
            <a:pPr marL="514350" lvl="0" indent="-514350">
              <a:spcAft>
                <a:spcPts val="1200"/>
              </a:spcAft>
              <a:buClr>
                <a:schemeClr val="tx1"/>
              </a:buClr>
            </a:pPr>
            <a:r>
              <a:rPr lang="en-US" sz="1200" dirty="0" smtClean="0"/>
              <a:t>Promise of such is for all generations (y/our children)</a:t>
            </a:r>
          </a:p>
          <a:p>
            <a:pPr marL="514350" lvl="0" indent="-514350">
              <a:spcAft>
                <a:spcPts val="1200"/>
              </a:spcAft>
              <a:buClr>
                <a:schemeClr val="tx1"/>
              </a:buClr>
            </a:pPr>
            <a:r>
              <a:rPr lang="en-US" sz="1200" dirty="0" smtClean="0"/>
              <a:t>Promise of such is not geographically inhibited (those far off)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C43DC-064A-4D00-A053-EA8480FF669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90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lvl="0" indent="-514350">
              <a:spcAft>
                <a:spcPts val="1200"/>
              </a:spcAft>
              <a:buClr>
                <a:schemeClr val="tx1"/>
              </a:buClr>
            </a:pPr>
            <a:r>
              <a:rPr lang="en-US" sz="1200" dirty="0" smtClean="0"/>
              <a:t>Way of life, finances, friends – all are changed</a:t>
            </a:r>
          </a:p>
          <a:p>
            <a:pPr marL="514350" lvl="0" indent="-514350">
              <a:spcAft>
                <a:spcPts val="1200"/>
              </a:spcAft>
              <a:buClr>
                <a:schemeClr val="tx1"/>
              </a:buClr>
            </a:pPr>
            <a:r>
              <a:rPr lang="en-US" sz="1200" dirty="0" smtClean="0"/>
              <a:t>Hearts are redirected toward anticipation of the coming reign of God</a:t>
            </a:r>
          </a:p>
          <a:p>
            <a:pPr marL="514350" lvl="0" indent="-514350">
              <a:spcAft>
                <a:spcPts val="1200"/>
              </a:spcAft>
              <a:buClr>
                <a:schemeClr val="tx1"/>
              </a:buClr>
            </a:pPr>
            <a:r>
              <a:rPr lang="en-US" sz="1200" dirty="0" smtClean="0"/>
              <a:t>Being the fellowship of the Spirit is missional, even if sometimes indirectly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C43DC-064A-4D00-A053-EA8480FF669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50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C33F14-63B8-4768-84BA-D86975B58B87}" type="datetimeFigureOut">
              <a:rPr lang="en-US"/>
              <a:pPr/>
              <a:t>5/29/14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7FAE0-94CE-4905-AC75-F1415D6B02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65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4AF74A-DAF8-4263-BC75-CB3A9233CCE0}" type="datetimeFigureOut">
              <a:rPr lang="en-US"/>
              <a:pPr/>
              <a:t>5/29/14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615CA-380F-4515-9230-ED01C30EF4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2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D69654-D8DF-401D-8BBC-DA7BEF1D7A25}" type="datetimeFigureOut">
              <a:rPr lang="en-US"/>
              <a:pPr/>
              <a:t>5/29/14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7034D-D331-49B0-B75E-87A55EC0D8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9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EBCE33-CD54-4CAD-90E4-9A6FEC0EB9F2}" type="datetimeFigureOut">
              <a:rPr lang="en-US"/>
              <a:pPr/>
              <a:t>5/29/14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BD637-A103-47AE-8963-1F73B0E9FB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4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1AB566-60A8-442F-9E3B-40CD641C5510}" type="datetimeFigureOut">
              <a:rPr lang="en-US"/>
              <a:pPr/>
              <a:t>5/29/14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C5586-CA8E-4A72-AF2E-7311782D44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00DDB0-CF01-45D0-B8A1-B8F762F6323A}" type="datetimeFigureOut">
              <a:rPr lang="en-US"/>
              <a:pPr/>
              <a:t>5/29/14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4FE8-EF99-4757-9EE1-9AA4FFEF80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4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7CA421-0E08-4153-8642-43079484962A}" type="datetimeFigureOut">
              <a:rPr lang="en-US"/>
              <a:pPr/>
              <a:t>5/29/14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1A4AB-6475-4678-AC14-A831CF16E0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7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18F36C-A80C-42C1-BC60-1396921AFB07}" type="datetimeFigureOut">
              <a:rPr lang="en-US"/>
              <a:pPr/>
              <a:t>5/29/14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63323-F439-4DB9-AA44-EEB390D5EC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5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2B6395-C290-4771-9883-F3F00170FCEE}" type="datetimeFigureOut">
              <a:rPr lang="en-US"/>
              <a:pPr/>
              <a:t>5/29/14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F87A0-76D9-4A80-80B1-EF08EFED75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73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9B3BA4-3E49-40FA-938D-B543D094B3E8}" type="datetimeFigureOut">
              <a:rPr lang="en-US"/>
              <a:pPr/>
              <a:t>5/29/14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FF05E-2A5D-47C6-8141-5792ED51A9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5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51BFE-8987-44F6-8B0E-838D087B0E0F}" type="datetimeFigureOut">
              <a:rPr lang="en-US"/>
              <a:pPr/>
              <a:t>5/29/14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CA87F-3DD4-457E-B856-BA540252C9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9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A0A97B08-4EEA-4736-83D2-A22C4B9DAB19}" type="datetimeFigureOut">
              <a:rPr lang="en-US"/>
              <a:pPr/>
              <a:t>5/29/14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6FF4842-831C-44CE-9384-F644584E764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ctrTitle"/>
          </p:nvPr>
        </p:nvSpPr>
        <p:spPr>
          <a:xfrm>
            <a:off x="103188" y="198967"/>
            <a:ext cx="8926512" cy="2484967"/>
          </a:xfrm>
        </p:spPr>
        <p:txBody>
          <a:bodyPr/>
          <a:lstStyle/>
          <a:p>
            <a:pPr eaLnBrk="1" hangingPunct="1"/>
            <a:r>
              <a:rPr lang="en-US" sz="4200" b="1" smtClean="0">
                <a:latin typeface="Helvetica" pitchFamily="34" charset="0"/>
              </a:rPr>
              <a:t>The Interruptions of the Spirit &amp; the Future of Mission</a:t>
            </a:r>
          </a:p>
        </p:txBody>
      </p:sp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88913" y="2988734"/>
            <a:ext cx="8909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4000">
                <a:latin typeface="Helvetica" pitchFamily="34" charset="0"/>
              </a:rPr>
              <a:t>Jo Saxton and Amos Yong</a:t>
            </a: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0452"/>
            <a:ext cx="9139238" cy="14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662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4237567"/>
            <a:ext cx="1064374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94" y="4237567"/>
            <a:ext cx="1158456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52426" y="1554193"/>
            <a:ext cx="8410574" cy="4800600"/>
          </a:xfrm>
          <a:prstGeom prst="rect">
            <a:avLst/>
          </a:prstGeom>
        </p:spPr>
        <p:txBody>
          <a:bodyPr wrap="square" anchor="ctr" anchorCtr="1">
            <a:normAutofit lnSpcReduction="10000"/>
          </a:bodyPr>
          <a:lstStyle/>
          <a:p>
            <a:pPr marL="514350" lvl="0" indent="-514350"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3600" dirty="0" smtClean="0"/>
              <a:t>Way of life, finances, friends – all are interrupted…</a:t>
            </a:r>
          </a:p>
          <a:p>
            <a:pPr marL="514350" lvl="0" indent="-514350"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3600" dirty="0" smtClean="0"/>
              <a:t>Hearts are redirected toward anticipation of the coming reign of God (the ultimate interruption)</a:t>
            </a:r>
          </a:p>
          <a:p>
            <a:pPr marL="514350" lvl="0" indent="-514350"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3600" dirty="0" smtClean="0"/>
              <a:t>Being the fellowship of the Spirit is missional (always open to interruptions)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-60390"/>
            <a:ext cx="8410574" cy="1752600"/>
          </a:xfrm>
        </p:spPr>
        <p:txBody>
          <a:bodyPr wrap="square" anchor="ctr" anchorCtr="1">
            <a:noAutofit/>
          </a:bodyPr>
          <a:lstStyle/>
          <a:p>
            <a:pPr algn="ctr"/>
            <a:r>
              <a:rPr lang="en-US" sz="4000" dirty="0" smtClean="0"/>
              <a:t>Acts 2:42-47 – The Interruptions of the Spirit on Our </a:t>
            </a:r>
            <a:r>
              <a:rPr lang="en-US" sz="4000" i="1" dirty="0" smtClean="0"/>
              <a:t>Status Quo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92402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586596" y="544903"/>
            <a:ext cx="7936302" cy="54677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The Interruptions of the Spirit </a:t>
            </a:r>
            <a:endParaRPr lang="en-US" sz="4800" b="1" dirty="0" smtClean="0"/>
          </a:p>
          <a:p>
            <a:pPr marL="0" indent="0" algn="ctr">
              <a:buNone/>
            </a:pPr>
            <a:r>
              <a:rPr lang="en-US" sz="4800" b="1" dirty="0" smtClean="0"/>
              <a:t>&amp; </a:t>
            </a:r>
          </a:p>
          <a:p>
            <a:pPr marL="0" indent="0" algn="ctr">
              <a:buNone/>
            </a:pPr>
            <a:r>
              <a:rPr lang="en-US" sz="4800" b="1" dirty="0" smtClean="0"/>
              <a:t>the </a:t>
            </a:r>
            <a:r>
              <a:rPr lang="en-US" sz="4800" b="1" dirty="0"/>
              <a:t>Future of </a:t>
            </a:r>
            <a:r>
              <a:rPr lang="en-US" sz="4800" b="1" dirty="0" smtClean="0"/>
              <a:t>Mission…</a:t>
            </a:r>
          </a:p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r>
              <a:rPr lang="en-US" sz="3600" b="1" dirty="0" smtClean="0"/>
              <a:t>…are you ready for the Spirit’s interruptions?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2016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4807792"/>
            <a:ext cx="8486774" cy="18288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Amos Yong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J. Rodman Williams Professor of Theology &amp; Dean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School of Divinity, Regent University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Virginia Beach, Virginia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381001"/>
            <a:ext cx="7680960" cy="2108201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The Interruptions of the Spirit &amp; the Future of Mission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4800" y="2691926"/>
            <a:ext cx="8486774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dirty="0" smtClean="0"/>
              <a:t>Plenary lecture (with Jo Saxton)</a:t>
            </a:r>
          </a:p>
          <a:p>
            <a:r>
              <a:rPr lang="en-US" sz="3200" dirty="0" err="1" smtClean="0"/>
              <a:t>Missio</a:t>
            </a:r>
            <a:r>
              <a:rPr lang="en-US" sz="3200" dirty="0" smtClean="0"/>
              <a:t> Alliance conference, Alexandria, Virginia</a:t>
            </a:r>
          </a:p>
          <a:p>
            <a:r>
              <a:rPr lang="en-US" sz="3200" dirty="0" smtClean="0"/>
              <a:t>11-13 April 2013</a:t>
            </a:r>
            <a:endParaRPr kumimoji="0" lang="en-US" sz="3200" b="0" i="1" u="none" strike="noStrike" kern="1200" cap="none" spc="12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64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52426" y="1566653"/>
            <a:ext cx="8410574" cy="4546600"/>
          </a:xfrm>
          <a:prstGeom prst="rect">
            <a:avLst/>
          </a:prstGeom>
        </p:spPr>
        <p:txBody>
          <a:bodyPr wrap="square" anchor="ctr" anchorCtr="1">
            <a:normAutofit/>
          </a:bodyPr>
          <a:lstStyle/>
          <a:p>
            <a:pPr marL="514350" lvl="0" indent="-514350"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dirty="0" smtClean="0"/>
              <a:t>Its role in catalyzing the church as the people of God, the body of Christ, &amp; the (organic) fellowship of the Spirit</a:t>
            </a:r>
          </a:p>
          <a:p>
            <a:pPr marL="514350" lvl="0" indent="-514350"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dirty="0" smtClean="0"/>
              <a:t>Its establishment of our responsiveness to the initiatory work of the Spirit</a:t>
            </a:r>
          </a:p>
          <a:p>
            <a:pPr marL="514350" lvl="0" indent="-514350"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dirty="0" smtClean="0"/>
              <a:t>Its crucial role precipitating, through the Spirit, the reign of God from Jerusalem thru to the ends of the earth (Acts 1:8)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45528"/>
            <a:ext cx="8410574" cy="1524000"/>
          </a:xfrm>
        </p:spPr>
        <p:txBody>
          <a:bodyPr wrap="square" anchor="ctr" anchorCtr="1">
            <a:noAutofit/>
          </a:bodyPr>
          <a:lstStyle/>
          <a:p>
            <a:pPr algn="ctr"/>
            <a:r>
              <a:rPr lang="en-US" sz="4000" dirty="0" smtClean="0"/>
              <a:t>Acts 2 – The Interruption of </a:t>
            </a:r>
            <a:br>
              <a:rPr lang="en-US" sz="4000" dirty="0" smtClean="0"/>
            </a:br>
            <a:r>
              <a:rPr lang="en-US" sz="4000" dirty="0" smtClean="0"/>
              <a:t>the Economy of the Holy Spirit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52049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52426" y="1823528"/>
            <a:ext cx="8410574" cy="4419600"/>
          </a:xfrm>
          <a:prstGeom prst="rect">
            <a:avLst/>
          </a:prstGeom>
        </p:spPr>
        <p:txBody>
          <a:bodyPr wrap="square" anchor="ctr" anchorCtr="1">
            <a:normAutofit/>
          </a:bodyPr>
          <a:lstStyle/>
          <a:p>
            <a:pPr marL="514350" lvl="0" indent="-514350"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3600" dirty="0" smtClean="0"/>
              <a:t>Many tongues, many cultures, many voices, many perspectives</a:t>
            </a:r>
          </a:p>
          <a:p>
            <a:pPr marL="514350" lvl="0" indent="-514350"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3600" dirty="0" smtClean="0"/>
              <a:t>Dissonance &amp; incoherence for some, if not many or all (2:13)!</a:t>
            </a:r>
          </a:p>
          <a:p>
            <a:pPr marL="514350" lvl="0" indent="-514350"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3600" dirty="0" smtClean="0"/>
              <a:t>But what does this mean? (2:12) – that remains the question…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158151"/>
            <a:ext cx="8410574" cy="1498600"/>
          </a:xfrm>
        </p:spPr>
        <p:txBody>
          <a:bodyPr wrap="square" anchor="ctr" anchorCtr="1">
            <a:normAutofit/>
          </a:bodyPr>
          <a:lstStyle/>
          <a:p>
            <a:pPr algn="ctr"/>
            <a:r>
              <a:rPr lang="en-US" sz="4000" dirty="0" smtClean="0"/>
              <a:t>Acts 2:5-13 – The Phenomenology of Interruption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7658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52426" y="1752600"/>
            <a:ext cx="8410574" cy="4800600"/>
          </a:xfrm>
          <a:prstGeom prst="rect">
            <a:avLst/>
          </a:prstGeom>
        </p:spPr>
        <p:txBody>
          <a:bodyPr wrap="square" anchor="ctr" anchorCtr="1">
            <a:normAutofit/>
          </a:bodyPr>
          <a:lstStyle/>
          <a:p>
            <a:pPr marL="514350" lvl="0" indent="-514350"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3600" dirty="0" smtClean="0"/>
              <a:t>Sons &amp; daughters in a patriarchal world</a:t>
            </a:r>
          </a:p>
          <a:p>
            <a:pPr marL="514350" lvl="0" indent="-514350"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3600" dirty="0" smtClean="0"/>
              <a:t>Young &amp; old in a gerontocratic society  </a:t>
            </a:r>
          </a:p>
          <a:p>
            <a:pPr marL="514350" lvl="0" indent="-514350"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3600" dirty="0" smtClean="0"/>
              <a:t>Slave &amp; free in a class-stratified world!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304800"/>
            <a:ext cx="8410574" cy="1828800"/>
          </a:xfrm>
        </p:spPr>
        <p:txBody>
          <a:bodyPr wrap="square" anchor="ctr" anchorCtr="1">
            <a:noAutofit/>
          </a:bodyPr>
          <a:lstStyle/>
          <a:p>
            <a:pPr algn="ctr"/>
            <a:r>
              <a:rPr lang="en-US" sz="4000" dirty="0" smtClean="0"/>
              <a:t>Acts 2:17-18 – The Scope of Interruption – Not “</a:t>
            </a:r>
            <a:r>
              <a:rPr lang="en-US" sz="4000" dirty="0"/>
              <a:t>U</a:t>
            </a:r>
            <a:r>
              <a:rPr lang="en-US" sz="4000" dirty="0" smtClean="0"/>
              <a:t>s” but “All Flesh”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32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60386" y="1518249"/>
            <a:ext cx="8988724" cy="4940060"/>
          </a:xfrm>
          <a:prstGeom prst="rect">
            <a:avLst/>
          </a:prstGeom>
        </p:spPr>
        <p:txBody>
          <a:bodyPr wrap="square" anchor="ctr" anchorCtr="1">
            <a:noAutofit/>
          </a:bodyPr>
          <a:lstStyle/>
          <a:p>
            <a:pPr marL="514350" indent="-514350"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3300" dirty="0" smtClean="0"/>
              <a:t>V</a:t>
            </a:r>
            <a:r>
              <a:rPr lang="en-US" sz="3300" dirty="0"/>
              <a:t>. 22 – the Spirit &amp; the accrediting of the “man from Nazareth” through miracles, wonders, signs  </a:t>
            </a:r>
          </a:p>
          <a:p>
            <a:pPr marL="514350" indent="-514350"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3300" dirty="0" smtClean="0"/>
              <a:t>V. 24 – the Spirit &amp; the raising of Christ from the dead  </a:t>
            </a:r>
            <a:endParaRPr lang="en-US" sz="3300" dirty="0"/>
          </a:p>
          <a:p>
            <a:pPr marL="514350" indent="-514350"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3300" dirty="0" smtClean="0"/>
              <a:t>Not any Spirit but the Spirit of Christ &amp; his word, actions, deeds – heralding of the reign of God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98240"/>
            <a:ext cx="8410574" cy="1402751"/>
          </a:xfrm>
        </p:spPr>
        <p:txBody>
          <a:bodyPr wrap="square" anchor="ctr" anchorCtr="1">
            <a:normAutofit fontScale="90000"/>
          </a:bodyPr>
          <a:lstStyle/>
          <a:p>
            <a:pPr algn="ctr"/>
            <a:r>
              <a:rPr lang="en-US" sz="4000" dirty="0" smtClean="0"/>
              <a:t>Acts 2:22-24 – </a:t>
            </a:r>
            <a:br>
              <a:rPr lang="en-US" sz="4000" dirty="0" smtClean="0"/>
            </a:br>
            <a:r>
              <a:rPr lang="en-US" sz="4000" dirty="0" smtClean="0"/>
              <a:t>The Personal Identity of the Interrupting Spirit of Christ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33474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98407" y="1621766"/>
            <a:ext cx="8850701" cy="4800600"/>
          </a:xfrm>
          <a:prstGeom prst="rect">
            <a:avLst/>
          </a:prstGeom>
        </p:spPr>
        <p:txBody>
          <a:bodyPr wrap="square" anchor="ctr" anchorCtr="1">
            <a:normAutofit lnSpcReduction="10000"/>
          </a:bodyPr>
          <a:lstStyle/>
          <a:p>
            <a:pPr marL="514350" lvl="0" indent="-514350"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3600" dirty="0" smtClean="0"/>
              <a:t>The Spirit of prophecy interrupting chronological, historical, and normal time</a:t>
            </a:r>
          </a:p>
          <a:p>
            <a:pPr marL="514350" lvl="0" indent="-514350"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3600" dirty="0" smtClean="0"/>
              <a:t>The Spirit of David anticipating the Spirit of Christ</a:t>
            </a:r>
          </a:p>
          <a:p>
            <a:pPr marL="514350" lvl="0" indent="-514350"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3600" dirty="0" smtClean="0"/>
              <a:t>The Spirit of ancient Israel with all of its hopes fulfilled in the Spirit-anointed man from Nazareth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97766"/>
            <a:ext cx="8410574" cy="1524000"/>
          </a:xfrm>
        </p:spPr>
        <p:txBody>
          <a:bodyPr wrap="square" anchor="ctr" anchorCtr="1">
            <a:noAutofit/>
          </a:bodyPr>
          <a:lstStyle/>
          <a:p>
            <a:pPr algn="ctr"/>
            <a:r>
              <a:rPr lang="en-US" sz="4000" dirty="0" smtClean="0"/>
              <a:t>Acts 2:25-31 – The Diachronic Identity of the Spirit in Ancient Israel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3319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533400" y="1905000"/>
            <a:ext cx="7924800" cy="4267200"/>
          </a:xfrm>
          <a:prstGeom prst="rect">
            <a:avLst/>
          </a:prstGeom>
        </p:spPr>
        <p:txBody>
          <a:bodyPr wrap="square" anchor="ctr" anchorCtr="1">
            <a:normAutofit/>
          </a:bodyPr>
          <a:lstStyle/>
          <a:p>
            <a:pPr marL="514350" lvl="0" indent="-514350"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3600" dirty="0" smtClean="0"/>
              <a:t>Our living witness (v. 32) to the living Christ</a:t>
            </a:r>
          </a:p>
          <a:p>
            <a:pPr marL="514350" lvl="0" indent="-514350"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3600" dirty="0" smtClean="0"/>
              <a:t>The Spirit given by the risen Christ </a:t>
            </a:r>
          </a:p>
          <a:p>
            <a:pPr marL="0" lvl="0" indent="0">
              <a:spcAft>
                <a:spcPts val="1200"/>
              </a:spcAft>
              <a:buClr>
                <a:schemeClr val="tx1"/>
              </a:buClr>
              <a:buNone/>
            </a:pPr>
            <a:r>
              <a:rPr lang="en-US" sz="3600" dirty="0"/>
              <a:t>	</a:t>
            </a:r>
            <a:r>
              <a:rPr lang="en-US" sz="3600" dirty="0" smtClean="0"/>
              <a:t>(v. 33)</a:t>
            </a:r>
          </a:p>
          <a:p>
            <a:pPr marL="514350" lvl="0" indent="-514350"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3600" dirty="0" smtClean="0"/>
              <a:t>The anointed Christ is also the crucified one (v. 36)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140898"/>
            <a:ext cx="8410574" cy="1600200"/>
          </a:xfrm>
        </p:spPr>
        <p:txBody>
          <a:bodyPr wrap="square" anchor="ctr" anchorCtr="1">
            <a:noAutofit/>
          </a:bodyPr>
          <a:lstStyle/>
          <a:p>
            <a:pPr algn="ctr"/>
            <a:r>
              <a:rPr lang="en-US" sz="4000" dirty="0" smtClean="0"/>
              <a:t>Acts 2:32-36 – The Dynamic Character of the Interrupting Spirit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98845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52426" y="1752600"/>
            <a:ext cx="8410574" cy="4800600"/>
          </a:xfrm>
          <a:prstGeom prst="rect">
            <a:avLst/>
          </a:prstGeom>
        </p:spPr>
        <p:txBody>
          <a:bodyPr wrap="square" anchor="ctr" anchorCtr="1">
            <a:normAutofit/>
          </a:bodyPr>
          <a:lstStyle/>
          <a:p>
            <a:pPr marL="514350" lvl="0" indent="-514350"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3600" dirty="0" smtClean="0"/>
              <a:t>Calling for repentance to every heart which brings interruption</a:t>
            </a:r>
          </a:p>
          <a:p>
            <a:pPr marL="514350" lvl="0" indent="-514350"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3600" dirty="0" smtClean="0"/>
              <a:t>Promise of such is for all generations</a:t>
            </a:r>
          </a:p>
          <a:p>
            <a:pPr marL="514350" lvl="0" indent="-514350"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3600" dirty="0" smtClean="0"/>
              <a:t>Promise of such is not geographically inhibited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304800"/>
            <a:ext cx="8410574" cy="1143000"/>
          </a:xfrm>
        </p:spPr>
        <p:txBody>
          <a:bodyPr wrap="square" anchor="ctr" anchorCtr="1">
            <a:noAutofit/>
          </a:bodyPr>
          <a:lstStyle/>
          <a:p>
            <a:pPr algn="ctr"/>
            <a:r>
              <a:rPr lang="en-US" sz="4000" dirty="0" smtClean="0"/>
              <a:t>Acts 2:37-41 – The Eschatological Interruptions of the Spirit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02465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issio Alliance PPT Template (16x9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Missio Alliance PPT Template (16x9).potx</Template>
  <TotalTime>259</TotalTime>
  <Words>999</Words>
  <Application>Microsoft Macintosh PowerPoint</Application>
  <PresentationFormat>On-screen Show (4:3)</PresentationFormat>
  <Paragraphs>86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Missio Alliance PPT Template (16x9)</vt:lpstr>
      <vt:lpstr>The Interruptions of the Spirit &amp; the Future of Mission</vt:lpstr>
      <vt:lpstr>The Interruptions of the Spirit &amp; the Future of Mission</vt:lpstr>
      <vt:lpstr>Acts 2 – The Interruption of  the Economy of the Holy Spirit</vt:lpstr>
      <vt:lpstr>Acts 2:5-13 – The Phenomenology of Interruption</vt:lpstr>
      <vt:lpstr>Acts 2:17-18 – The Scope of Interruption – Not “Us” but “All Flesh”</vt:lpstr>
      <vt:lpstr>Acts 2:22-24 –  The Personal Identity of the Interrupting Spirit of Christ</vt:lpstr>
      <vt:lpstr>Acts 2:25-31 – The Diachronic Identity of the Spirit in Ancient Israel</vt:lpstr>
      <vt:lpstr>Acts 2:32-36 – The Dynamic Character of the Interrupting Spirit</vt:lpstr>
      <vt:lpstr>Acts 2:37-41 – The Eschatological Interruptions of the Spirit </vt:lpstr>
      <vt:lpstr>Acts 2:42-47 – The Interruptions of the Spirit on Our Status Quo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 Rozko</dc:creator>
  <cp:lastModifiedBy>JR Rozko</cp:lastModifiedBy>
  <cp:revision>25</cp:revision>
  <dcterms:created xsi:type="dcterms:W3CDTF">2013-03-26T19:31:16Z</dcterms:created>
  <dcterms:modified xsi:type="dcterms:W3CDTF">2014-05-29T16:40:26Z</dcterms:modified>
</cp:coreProperties>
</file>